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61" r:id="rId1"/>
  </p:sldMasterIdLst>
  <p:notesMasterIdLst>
    <p:notesMasterId r:id="rId15"/>
  </p:notesMasterIdLst>
  <p:handoutMasterIdLst>
    <p:handoutMasterId r:id="rId16"/>
  </p:handoutMasterIdLst>
  <p:sldIdLst>
    <p:sldId id="842" r:id="rId2"/>
    <p:sldId id="843" r:id="rId3"/>
    <p:sldId id="844" r:id="rId4"/>
    <p:sldId id="845" r:id="rId5"/>
    <p:sldId id="854" r:id="rId6"/>
    <p:sldId id="846" r:id="rId7"/>
    <p:sldId id="847" r:id="rId8"/>
    <p:sldId id="848" r:id="rId9"/>
    <p:sldId id="849" r:id="rId10"/>
    <p:sldId id="850" r:id="rId11"/>
    <p:sldId id="851" r:id="rId12"/>
    <p:sldId id="852" r:id="rId13"/>
    <p:sldId id="853" r:id="rId1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初審" id="{8E22C932-8319-4DB6-88B4-FDB13DA075FE}">
          <p14:sldIdLst>
            <p14:sldId id="842"/>
            <p14:sldId id="843"/>
            <p14:sldId id="844"/>
            <p14:sldId id="845"/>
            <p14:sldId id="854"/>
            <p14:sldId id="846"/>
            <p14:sldId id="847"/>
            <p14:sldId id="848"/>
            <p14:sldId id="849"/>
            <p14:sldId id="850"/>
            <p14:sldId id="851"/>
            <p14:sldId id="852"/>
            <p14:sldId id="8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669900"/>
    <a:srgbClr val="339933"/>
    <a:srgbClr val="0000FF"/>
    <a:srgbClr val="CC3300"/>
    <a:srgbClr val="0000CC"/>
    <a:srgbClr val="E9FFBD"/>
    <a:srgbClr val="336699"/>
    <a:srgbClr val="0099CC"/>
    <a:srgbClr val="F5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5" autoAdjust="0"/>
    <p:restoredTop sz="99456" autoAdjust="0"/>
  </p:normalViewPr>
  <p:slideViewPr>
    <p:cSldViewPr>
      <p:cViewPr varScale="1">
        <p:scale>
          <a:sx n="79" d="100"/>
          <a:sy n="79" d="100"/>
        </p:scale>
        <p:origin x="84" y="4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1410"/>
    </p:cViewPr>
  </p:sorterViewPr>
  <p:notesViewPr>
    <p:cSldViewPr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FF1B7-0BDC-4341-B915-051A36EAC5DD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1F879-B026-4C78-BF7C-3A195EF78E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8092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A554BF6F-B438-41AC-A110-9A46B7CA9120}" type="datetimeFigureOut">
              <a:rPr lang="zh-TW" altLang="en-US"/>
              <a:pPr>
                <a:defRPr/>
              </a:pPr>
              <a:t>2022/7/27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E85CC912-8178-4D13-B2D7-C4FAF1002C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2170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D4C00-CB6F-4428-90FB-40BE71DA36D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978" y="127375"/>
            <a:ext cx="1583022" cy="69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87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54BE47-490D-43E8-A922-0F69D61EF27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2594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E94E2-159F-4B65-AAF1-DD74D4F533D7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9860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68FC3-8DF6-4B47-A6DD-91EAD299AB2C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5399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1975DCB-BBA2-48D1-A06C-5420BD5B9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2FA66E9A-80E0-4A21-A677-99CFA0DA2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009C45B1-EA23-4269-99C5-E7AD14318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790890DA-0044-4589-9E49-9882DFB5A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DDA77-C037-4F2D-A0CE-6900F349F204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xmlns="" id="{6C5198DB-4A34-409C-A404-AA35E26681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30241" y="1916832"/>
            <a:ext cx="5329237" cy="201771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2" name="內容版面配置區 8">
            <a:extLst>
              <a:ext uri="{FF2B5EF4-FFF2-40B4-BE49-F238E27FC236}">
                <a16:creationId xmlns:a16="http://schemas.microsoft.com/office/drawing/2014/main" xmlns="" id="{D24711E8-7A9D-490C-8CE6-8671DB8A9BD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08571" y="4581128"/>
            <a:ext cx="5329237" cy="163560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81655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125"/>
            <a:ext cx="7543800" cy="974603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052736"/>
            <a:ext cx="7543801" cy="4816358"/>
          </a:xfrm>
        </p:spPr>
        <p:txBody>
          <a:bodyPr/>
          <a:lstStyle>
            <a:lvl1pPr marL="180000" indent="-324000">
              <a:lnSpc>
                <a:spcPct val="150000"/>
              </a:lnSpc>
              <a:buClr>
                <a:schemeClr val="accent1"/>
              </a:buClr>
              <a:buSzPct val="120000"/>
              <a:buFont typeface="Wingdings" panose="05000000000000000000" pitchFamily="2" charset="2"/>
              <a:buChar char="n"/>
              <a:defRPr/>
            </a:lvl1pPr>
            <a:lvl2pPr marL="384048" indent="-182880">
              <a:lnSpc>
                <a:spcPct val="150000"/>
              </a:lnSpc>
              <a:buFont typeface="Calibri" panose="020F0502020204030204" pitchFamily="34" charset="0"/>
              <a:buChar char="▪"/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34625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 userDrawn="1"/>
        </p:nvGrpSpPr>
        <p:grpSpPr>
          <a:xfrm>
            <a:off x="0" y="6345697"/>
            <a:ext cx="9137510" cy="507851"/>
            <a:chOff x="0" y="6248637"/>
            <a:chExt cx="12183347" cy="604090"/>
          </a:xfrm>
        </p:grpSpPr>
        <p:sp>
          <p:nvSpPr>
            <p:cNvPr id="13" name="矩形 12"/>
            <p:cNvSpPr/>
            <p:nvPr/>
          </p:nvSpPr>
          <p:spPr>
            <a:xfrm>
              <a:off x="0" y="6338864"/>
              <a:ext cx="12182400" cy="51386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947" y="6248637"/>
              <a:ext cx="12182400" cy="85644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30315"/>
            <a:ext cx="7543800" cy="3594797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5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998F9-5FDD-439C-A136-6257BB33BCB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928" y="44624"/>
            <a:ext cx="1320872" cy="87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33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34027"/>
            <a:ext cx="7543800" cy="946701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52736"/>
            <a:ext cx="3703320" cy="4816358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052736"/>
            <a:ext cx="3703320" cy="4816359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4DDD5D-8CCB-431E-B0F5-E0033B9CA46B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8324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44625"/>
            <a:ext cx="7543800" cy="1080120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967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005041"/>
            <a:ext cx="3703320" cy="3864053"/>
          </a:xfrm>
        </p:spPr>
        <p:txBody>
          <a:bodyPr/>
          <a:lstStyle>
            <a:lvl1pPr marL="180000" indent="-324000">
              <a:lnSpc>
                <a:spcPct val="150000"/>
              </a:lnSpc>
              <a:buSzPct val="120000"/>
              <a:buFont typeface="Wingdings" panose="05000000000000000000" pitchFamily="2" charset="2"/>
              <a:buChar char="n"/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1967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005041"/>
            <a:ext cx="3703320" cy="3864053"/>
          </a:xfrm>
        </p:spPr>
        <p:txBody>
          <a:bodyPr/>
          <a:lstStyle>
            <a:lvl1pPr marL="180000" indent="-324000">
              <a:lnSpc>
                <a:spcPct val="150000"/>
              </a:lnSpc>
              <a:buSzPct val="120000"/>
              <a:buFont typeface="Wingdings" panose="05000000000000000000" pitchFamily="2" charset="2"/>
              <a:buChar char="n"/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2B1D2-5679-4DC1-B488-8306FBAEC735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31837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04200-F89E-4675-850F-C5198FE70D36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44797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FB5EA-1926-4E33-A6EA-5C72D265C653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21302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2E22795-A563-4F49-B087-487D07B59B6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4171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44625"/>
            <a:ext cx="7543800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039714"/>
            <a:ext cx="7543801" cy="48293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4ADDA77-C037-4F2D-A0CE-6900F349F204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980728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群組 11"/>
          <p:cNvGrpSpPr/>
          <p:nvPr userDrawn="1"/>
        </p:nvGrpSpPr>
        <p:grpSpPr>
          <a:xfrm>
            <a:off x="0" y="6345697"/>
            <a:ext cx="9137510" cy="507851"/>
            <a:chOff x="0" y="6248637"/>
            <a:chExt cx="12183347" cy="604090"/>
          </a:xfrm>
        </p:grpSpPr>
        <p:sp>
          <p:nvSpPr>
            <p:cNvPr id="16" name="矩形 15"/>
            <p:cNvSpPr/>
            <p:nvPr/>
          </p:nvSpPr>
          <p:spPr>
            <a:xfrm>
              <a:off x="0" y="6338864"/>
              <a:ext cx="12182400" cy="51386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947" y="6248637"/>
              <a:ext cx="12182400" cy="85644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004" y="87254"/>
            <a:ext cx="1258289" cy="83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0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73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5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xmlns="" id="{8836CE4E-E4F9-4298-BB7A-80154A8D2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5563" y="2852936"/>
            <a:ext cx="7543800" cy="1143000"/>
          </a:xfrm>
        </p:spPr>
        <p:txBody>
          <a:bodyPr>
            <a:normAutofit/>
          </a:bodyPr>
          <a:lstStyle/>
          <a:p>
            <a:r>
              <a:rPr lang="zh-TW" altLang="en-US" dirty="0"/>
              <a:t>（計畫名稱</a:t>
            </a:r>
            <a:r>
              <a:rPr lang="en-US" altLang="zh-TW" dirty="0"/>
              <a:t>-</a:t>
            </a:r>
            <a:r>
              <a:rPr lang="zh-TW" altLang="en-US" dirty="0"/>
              <a:t>中</a:t>
            </a:r>
            <a:r>
              <a:rPr lang="en-US" altLang="zh-TW" dirty="0"/>
              <a:t>/</a:t>
            </a:r>
            <a:r>
              <a:rPr lang="zh-TW" altLang="en-US" dirty="0"/>
              <a:t>英文）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B1A79D2-EB34-485F-A590-5635633B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71F6F0AD-AF54-45A4-A095-27F39198879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259632" y="4509120"/>
            <a:ext cx="5329237" cy="1635125"/>
          </a:xfrm>
        </p:spPr>
        <p:txBody>
          <a:bodyPr>
            <a:normAutofit/>
          </a:bodyPr>
          <a:lstStyle/>
          <a:p>
            <a:pPr marL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kern="100" dirty="0">
                <a:latin typeface="+mj-ea"/>
                <a:ea typeface="+mj-ea"/>
                <a:cs typeface="Times New Roman"/>
              </a:rPr>
              <a:t>申請機構</a:t>
            </a:r>
            <a:r>
              <a:rPr lang="en-US" altLang="zh-TW" kern="100" dirty="0">
                <a:latin typeface="+mj-ea"/>
                <a:ea typeface="+mj-ea"/>
                <a:cs typeface="Times New Roman"/>
              </a:rPr>
              <a:t>/</a:t>
            </a:r>
            <a:r>
              <a:rPr lang="zh-TW" altLang="en-US" kern="100" dirty="0">
                <a:latin typeface="+mj-ea"/>
                <a:ea typeface="+mj-ea"/>
                <a:cs typeface="Times New Roman"/>
              </a:rPr>
              <a:t>系所：</a:t>
            </a:r>
          </a:p>
          <a:p>
            <a:pPr mar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kern="100" dirty="0">
                <a:latin typeface="+mj-ea"/>
                <a:ea typeface="+mj-ea"/>
                <a:cs typeface="Times New Roman"/>
              </a:rPr>
              <a:t>報告者</a:t>
            </a:r>
            <a:r>
              <a:rPr lang="en-US" altLang="zh-TW" kern="100" dirty="0">
                <a:latin typeface="+mj-ea"/>
                <a:ea typeface="+mj-ea"/>
                <a:cs typeface="Times New Roman"/>
              </a:rPr>
              <a:t>:</a:t>
            </a:r>
          </a:p>
          <a:p>
            <a:pPr mar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kern="100" dirty="0">
                <a:latin typeface="+mj-ea"/>
                <a:ea typeface="+mj-ea"/>
                <a:cs typeface="Times New Roman"/>
              </a:rPr>
              <a:t>報告日期</a:t>
            </a:r>
            <a:r>
              <a:rPr lang="en-US" altLang="zh-TW" kern="100" dirty="0">
                <a:latin typeface="+mj-ea"/>
                <a:ea typeface="+mj-ea"/>
                <a:cs typeface="Times New Roman"/>
              </a:rPr>
              <a:t>: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5A42BBB-4A0B-4DE4-90C8-97743FD16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043168"/>
            <a:ext cx="7992887" cy="1688200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>應用</a:t>
            </a:r>
            <a:r>
              <a:rPr lang="zh-TW" altLang="en-US" sz="4400" dirty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>型研究育苗專案</a:t>
            </a:r>
            <a:r>
              <a:rPr lang="zh-TW" altLang="en-US" sz="440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>計畫</a:t>
            </a:r>
            <a:r>
              <a:rPr lang="en-US" altLang="zh-TW" sz="4400" smtClean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/>
            </a:r>
            <a:br>
              <a:rPr lang="en-US" altLang="zh-TW" sz="4400" smtClean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</a:br>
            <a:r>
              <a:rPr lang="en-US" altLang="zh-TW" sz="4400" smtClean="0"/>
              <a:t>(</a:t>
            </a:r>
            <a:r>
              <a:rPr lang="zh-TW" altLang="en-US" sz="4400" dirty="0"/>
              <a:t>初審</a:t>
            </a:r>
            <a:r>
              <a:rPr lang="en-US" altLang="zh-TW" sz="4400" dirty="0"/>
              <a:t>)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1866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80DD7CC-1ADB-4C53-9B5B-ED1DDC53B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商品化規劃與里程碑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794EAA7-C9D6-426D-8FD3-FA4929DFE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TW" dirty="0"/>
              <a:t>(prototype design free&amp;</a:t>
            </a:r>
            <a:r>
              <a:rPr lang="zh-TW" altLang="en-US" dirty="0"/>
              <a:t>驗證</a:t>
            </a:r>
            <a:r>
              <a:rPr lang="en-US" altLang="zh-TW" dirty="0"/>
              <a:t>,pre-clinical,</a:t>
            </a:r>
            <a:r>
              <a:rPr lang="zh-TW" altLang="en-US" dirty="0"/>
              <a:t>上市申請</a:t>
            </a:r>
            <a:r>
              <a:rPr lang="en-US" altLang="zh-TW" dirty="0"/>
              <a:t>,</a:t>
            </a:r>
            <a:r>
              <a:rPr lang="zh-TW" altLang="en-US" dirty="0"/>
              <a:t>新創公司成立</a:t>
            </a:r>
            <a:r>
              <a:rPr lang="en-US" altLang="zh-TW" dirty="0"/>
              <a:t>,</a:t>
            </a:r>
            <a:r>
              <a:rPr lang="zh-TW" altLang="en-US" dirty="0"/>
              <a:t>募資</a:t>
            </a:r>
            <a:r>
              <a:rPr lang="en-US" altLang="zh-TW" dirty="0"/>
              <a:t>,</a:t>
            </a:r>
            <a:r>
              <a:rPr lang="zh-TW" altLang="en-US" dirty="0"/>
              <a:t>上市申請通過</a:t>
            </a:r>
            <a:r>
              <a:rPr lang="en-US" altLang="zh-TW" dirty="0"/>
              <a:t>,market launch</a:t>
            </a:r>
            <a:r>
              <a:rPr lang="zh-TW" altLang="en-US" dirty="0"/>
              <a:t>等</a:t>
            </a:r>
            <a:r>
              <a:rPr lang="en-US" altLang="zh-TW" dirty="0"/>
              <a:t>)</a:t>
            </a: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7AAA84A-92ED-4BC4-A282-DFCA25891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4384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54828A-698E-48E5-9A8E-5AD34D63C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團隊經驗與能量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27EDB38-122F-4FA7-B222-48BCC3B01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主要成員</a:t>
            </a:r>
            <a:r>
              <a:rPr lang="en-US" altLang="zh-TW" dirty="0"/>
              <a:t>(key members):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產品開發之合作夥伴</a:t>
            </a:r>
            <a:r>
              <a:rPr lang="en-US" altLang="zh-TW" dirty="0"/>
              <a:t>(technology partners):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CA0FDF0-3DD3-4ECD-98AC-EBC3C387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9276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80FDCF1-C30D-489F-A067-7B48B65DA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計畫執行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C3E9A7E-03C9-464A-AE6F-8A07A6F59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經費需求與里程碑</a:t>
            </a:r>
            <a:r>
              <a:rPr lang="en-US" altLang="zh-TW" dirty="0"/>
              <a:t>(milestone):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180000">
              <a:buFont typeface="Wingdings" panose="05000000000000000000" pitchFamily="2" charset="2"/>
              <a:buChar char="n"/>
            </a:pPr>
            <a:r>
              <a:rPr lang="en-US" altLang="zh-TW" dirty="0"/>
              <a:t>Go-No Go Criteria: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279453E-BD77-44AE-BDBD-0C13EF95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9221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753D007B-C450-4771-B581-5AA8C5D4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FB5EA-1926-4E33-A6EA-5C72D265C653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  <p:sp>
        <p:nvSpPr>
          <p:cNvPr id="3" name="文字方塊 1">
            <a:extLst>
              <a:ext uri="{FF2B5EF4-FFF2-40B4-BE49-F238E27FC236}">
                <a16:creationId xmlns:a16="http://schemas.microsoft.com/office/drawing/2014/main" xmlns="" id="{2F073773-FED9-4C8C-9941-D424BCDE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2564904"/>
            <a:ext cx="11079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附件</a:t>
            </a:r>
          </a:p>
        </p:txBody>
      </p:sp>
    </p:spTree>
    <p:extLst>
      <p:ext uri="{BB962C8B-B14F-4D97-AF65-F5344CB8AC3E}">
        <p14:creationId xmlns:p14="http://schemas.microsoft.com/office/powerpoint/2010/main" val="166519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xmlns="" id="{0D59B4FC-51AB-4E5E-8D56-BDB378196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案源背景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xmlns="" id="{6F76EBEC-497F-43EB-B249-99A77AEAC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適應症與預期用途</a:t>
            </a:r>
            <a:r>
              <a:rPr lang="en-US" altLang="zh-TW" dirty="0"/>
              <a:t>(Indication &amp;Intended Use):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臨床未滿足需求</a:t>
            </a:r>
            <a:r>
              <a:rPr lang="en-US" altLang="zh-TW" dirty="0"/>
              <a:t>(Clinical Unmet Need):</a:t>
            </a:r>
          </a:p>
          <a:p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D6A74966-48E6-414A-8609-B5579A91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DDA77-C037-4F2D-A0CE-6900F349F204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3863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DD08EEE-91D5-4C77-8252-90E785235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技術說明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96D88C2-BEB8-4B9F-8996-E84F1A3D8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技術創新性與獨特性</a:t>
            </a:r>
            <a:r>
              <a:rPr lang="en-US" altLang="zh-TW" dirty="0"/>
              <a:t>(innovation&amp; uniqueness):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擁有之核心技術</a:t>
            </a:r>
            <a:r>
              <a:rPr lang="en-US" altLang="zh-TW" dirty="0"/>
              <a:t>(core technology):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83346BB-8DA2-49F7-8E77-813B34B06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1459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33212AF-9F2A-436E-8E6B-419AD7A14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目前技術成果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10CBD02-7262-47D4-A7C7-6E7E7BCB8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8F04548-B245-47F9-8803-CC914BC61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9417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62A9E21-0E25-42C1-97AC-50C9CA14E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法規說明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C063256-7ECF-4F89-8A03-0512185D0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分類分級</a:t>
            </a:r>
            <a:r>
              <a:rPr lang="en-US" altLang="zh-TW" smtClean="0"/>
              <a:t>(Classification</a:t>
            </a:r>
            <a:r>
              <a:rPr lang="en-US" altLang="zh-TW" dirty="0" smtClean="0"/>
              <a:t>):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  </a:t>
            </a:r>
            <a:endParaRPr lang="en-US" altLang="zh-TW" dirty="0"/>
          </a:p>
          <a:p>
            <a:r>
              <a:rPr lang="zh-TW" altLang="en-US" dirty="0" smtClean="0"/>
              <a:t>法規途徑</a:t>
            </a:r>
            <a:r>
              <a:rPr lang="en-US" altLang="zh-TW" dirty="0"/>
              <a:t>(</a:t>
            </a:r>
            <a:r>
              <a:rPr lang="en-US" altLang="zh-TW" dirty="0" smtClean="0"/>
              <a:t>regulatory </a:t>
            </a:r>
            <a:r>
              <a:rPr lang="en-US" altLang="zh-TW" dirty="0"/>
              <a:t>pathway</a:t>
            </a:r>
            <a:r>
              <a:rPr lang="en-US" altLang="zh-TW" dirty="0" smtClean="0"/>
              <a:t>):</a:t>
            </a:r>
          </a:p>
          <a:p>
            <a:pPr marL="375498" lvl="1" indent="-171450">
              <a:buFont typeface="Wingdings" panose="05000000000000000000" pitchFamily="2" charset="2"/>
              <a:buChar char="p"/>
            </a:pPr>
            <a:r>
              <a:rPr lang="en-US" altLang="zh-TW" sz="1200" dirty="0" smtClean="0"/>
              <a:t>510(k) (Premarket Notification)</a:t>
            </a:r>
          </a:p>
          <a:p>
            <a:pPr marL="375498" lvl="1" indent="-171450">
              <a:buFont typeface="Wingdings" panose="05000000000000000000" pitchFamily="2" charset="2"/>
              <a:buChar char="p"/>
            </a:pPr>
            <a:r>
              <a:rPr lang="en-US" altLang="zh-TW" sz="1200" dirty="0" smtClean="0"/>
              <a:t>PMA (Premarket Approval)</a:t>
            </a:r>
          </a:p>
          <a:p>
            <a:pPr marL="375498" lvl="1" indent="-171450">
              <a:buFont typeface="Wingdings" panose="05000000000000000000" pitchFamily="2" charset="2"/>
              <a:buChar char="p"/>
            </a:pPr>
            <a:r>
              <a:rPr lang="en-US" altLang="zh-TW" sz="1200" dirty="0" smtClean="0"/>
              <a:t>De Novo (Evaluation of Automatic Class III Designation)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78F3F2B-8608-41ED-AF8C-D86E6AC9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871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62A9E21-0E25-42C1-97AC-50C9CA14E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專利說明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C063256-7ECF-4F89-8A03-0512185D0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專利現況專利現況</a:t>
            </a:r>
            <a:r>
              <a:rPr lang="en-US" altLang="zh-TW" dirty="0"/>
              <a:t>(patent status):</a:t>
            </a:r>
          </a:p>
          <a:p>
            <a:pPr marL="0" indent="0">
              <a:buNone/>
            </a:pPr>
            <a:r>
              <a:rPr lang="en-US" altLang="zh-TW" dirty="0"/>
              <a:t>    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</a:t>
            </a:r>
            <a:r>
              <a:rPr lang="en-US" altLang="zh-TW" dirty="0"/>
              <a:t> PA      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 </a:t>
            </a:r>
            <a:r>
              <a:rPr lang="en-US" altLang="zh-TW" dirty="0"/>
              <a:t>PCT     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</a:t>
            </a:r>
            <a:r>
              <a:rPr lang="en-US" altLang="zh-TW" dirty="0"/>
              <a:t> TW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     □</a:t>
            </a:r>
            <a:r>
              <a:rPr lang="en-US" altLang="zh-TW" dirty="0"/>
              <a:t> US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     □</a:t>
            </a:r>
            <a:r>
              <a:rPr lang="en-US" altLang="zh-TW" dirty="0"/>
              <a:t> Others</a:t>
            </a:r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en-US" altLang="zh-TW" dirty="0"/>
              <a:t>  (</a:t>
            </a:r>
            <a:r>
              <a:rPr lang="zh-TW" altLang="en-US" dirty="0"/>
              <a:t>主要專利說明</a:t>
            </a:r>
            <a:r>
              <a:rPr lang="en-US" altLang="zh-TW" dirty="0"/>
              <a:t>) </a:t>
            </a:r>
          </a:p>
          <a:p>
            <a:pPr marL="0" indent="0">
              <a:buNone/>
            </a:pPr>
            <a:r>
              <a:rPr lang="en-US" altLang="zh-TW" dirty="0"/>
              <a:t>   </a:t>
            </a:r>
          </a:p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後續專利佈局</a:t>
            </a:r>
            <a:r>
              <a:rPr lang="en-US" altLang="zh-TW" dirty="0"/>
              <a:t>(future IP deployment):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78F3F2B-8608-41ED-AF8C-D86E6AC9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3075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CC59824-DA60-4609-868D-C64D7AF1E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市場機會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BA0D1F3-3D91-48EE-8AF8-77B3A344F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市場潛力</a:t>
            </a:r>
            <a:r>
              <a:rPr lang="en-US" altLang="zh-TW" dirty="0"/>
              <a:t>(market potential):</a:t>
            </a:r>
          </a:p>
          <a:p>
            <a:pPr marL="0" indent="0">
              <a:buNone/>
            </a:pPr>
            <a:r>
              <a:rPr lang="en-US" altLang="zh-TW" dirty="0"/>
              <a:t>        </a:t>
            </a:r>
          </a:p>
          <a:p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</a:t>
            </a:r>
          </a:p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目標客戶</a:t>
            </a:r>
            <a:r>
              <a:rPr lang="en-US" altLang="zh-TW" dirty="0"/>
              <a:t>(targeted customers):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D42D3EC-0C19-401C-AE9C-77F8E515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026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6374DB3-7434-41F5-A85F-E008E6849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競品分析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0012970-A446-41F4-BBBB-D58BDB4D5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E90AA7E-C2F8-4BE4-832F-933F55F9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4459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0E264F8-EC74-47F8-9FE1-63A7608F9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營運模式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54322FB-0CB4-455D-8CF8-E732F91B2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884E302-2783-44D0-A5DE-5E0D9BC41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271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9332</TotalTime>
  <Words>241</Words>
  <Application>Microsoft Office PowerPoint</Application>
  <PresentationFormat>如螢幕大小 (4:3)</PresentationFormat>
  <Paragraphs>69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1" baseType="lpstr">
      <vt:lpstr>Arial Unicode MS</vt:lpstr>
      <vt:lpstr>微軟正黑體</vt:lpstr>
      <vt:lpstr>新細明體</vt:lpstr>
      <vt:lpstr>Arial</vt:lpstr>
      <vt:lpstr>Calibri</vt:lpstr>
      <vt:lpstr>Times New Roman</vt:lpstr>
      <vt:lpstr>Wingdings</vt:lpstr>
      <vt:lpstr>回顧</vt:lpstr>
      <vt:lpstr>應用型研究育苗專案計畫 (初審)</vt:lpstr>
      <vt:lpstr>案源背景</vt:lpstr>
      <vt:lpstr>技術說明</vt:lpstr>
      <vt:lpstr>目前技術成果</vt:lpstr>
      <vt:lpstr>法規說明</vt:lpstr>
      <vt:lpstr>專利說明</vt:lpstr>
      <vt:lpstr>市場機會</vt:lpstr>
      <vt:lpstr>競品分析</vt:lpstr>
      <vt:lpstr>營運模式</vt:lpstr>
      <vt:lpstr>商品化規劃與里程碑</vt:lpstr>
      <vt:lpstr>團隊經驗與能量</vt:lpstr>
      <vt:lpstr>計畫執行</vt:lpstr>
      <vt:lpstr>PowerPoint 簡報</vt:lpstr>
    </vt:vector>
  </TitlesOfParts>
  <Company>SkyUN.Org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03.初審簡報檔</dc:title>
  <dc:creator>DCB19</dc:creator>
  <cp:keywords>初審;PI簡報</cp:keywords>
  <cp:lastModifiedBy>陳羿伶</cp:lastModifiedBy>
  <cp:revision>479</cp:revision>
  <dcterms:created xsi:type="dcterms:W3CDTF">2011-07-11T06:15:46Z</dcterms:created>
  <dcterms:modified xsi:type="dcterms:W3CDTF">2022-07-27T00:27:11Z</dcterms:modified>
</cp:coreProperties>
</file>