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g" ContentType="image/jpeg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1" r:id="rId1"/>
  </p:sldMasterIdLst>
  <p:notesMasterIdLst>
    <p:notesMasterId r:id="rId10"/>
  </p:notesMasterIdLst>
  <p:handoutMasterIdLst>
    <p:handoutMasterId r:id="rId11"/>
  </p:handoutMasterIdLst>
  <p:sldIdLst>
    <p:sldId id="860" r:id="rId2"/>
    <p:sldId id="864" r:id="rId3"/>
    <p:sldId id="866" r:id="rId4"/>
    <p:sldId id="867" r:id="rId5"/>
    <p:sldId id="876" r:id="rId6"/>
    <p:sldId id="877" r:id="rId7"/>
    <p:sldId id="878" r:id="rId8"/>
    <p:sldId id="875" r:id="rId9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初審" id="{8E22C932-8319-4DB6-88B4-FDB13DA075FE}">
          <p14:sldIdLst>
            <p14:sldId id="860"/>
            <p14:sldId id="864"/>
            <p14:sldId id="866"/>
            <p14:sldId id="867"/>
            <p14:sldId id="876"/>
            <p14:sldId id="877"/>
            <p14:sldId id="878"/>
            <p14:sldId id="8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66"/>
    <a:srgbClr val="669900"/>
    <a:srgbClr val="339933"/>
    <a:srgbClr val="CC3300"/>
    <a:srgbClr val="0000CC"/>
    <a:srgbClr val="E9FFBD"/>
    <a:srgbClr val="336699"/>
    <a:srgbClr val="0099CC"/>
    <a:srgbClr val="F5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20" autoAdjust="0"/>
    <p:restoredTop sz="86369" autoAdjust="0"/>
  </p:normalViewPr>
  <p:slideViewPr>
    <p:cSldViewPr>
      <p:cViewPr varScale="1">
        <p:scale>
          <a:sx n="86" d="100"/>
          <a:sy n="86" d="100"/>
        </p:scale>
        <p:origin x="123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FF1B7-0BDC-4341-B915-051A36EAC5DD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1F879-B026-4C78-BF7C-3A195EF78E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092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554BF6F-B438-41AC-A110-9A46B7CA9120}" type="datetimeFigureOut">
              <a:rPr lang="zh-TW" altLang="en-US"/>
              <a:pPr>
                <a:defRPr/>
              </a:pPr>
              <a:t>2023/9/14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85CC912-8178-4D13-B2D7-C4FAF1002C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170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D4C00-CB6F-4428-90FB-40BE71DA36D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3" name="矩形 12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084" y="-40200"/>
            <a:ext cx="1774090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8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4BE47-490D-43E8-A922-0F69D61EF27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942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E94E2-159F-4B65-AAF1-DD74D4F533D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9860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8FC3-8DF6-4B47-A6DD-91EAD299AB2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1539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975DCB-BBA2-48D1-A06C-5420BD5B9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FA66E9A-80E0-4A21-A677-99CFA0DA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09C45B1-EA23-4269-99C5-E7AD1431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90890DA-0044-4589-9E49-9882DFB5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6C5198DB-4A34-409C-A404-AA35E26681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30241" y="1916832"/>
            <a:ext cx="5329237" cy="201771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2" name="內容版面配置區 8">
            <a:extLst>
              <a:ext uri="{FF2B5EF4-FFF2-40B4-BE49-F238E27FC236}">
                <a16:creationId xmlns:a16="http://schemas.microsoft.com/office/drawing/2014/main" id="{D24711E8-7A9D-490C-8CE6-8671DB8A9BD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08571" y="4581128"/>
            <a:ext cx="5329237" cy="1635606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8165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125"/>
            <a:ext cx="7543800" cy="974603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052736"/>
            <a:ext cx="7543801" cy="4816358"/>
          </a:xfrm>
        </p:spPr>
        <p:txBody>
          <a:bodyPr/>
          <a:lstStyle>
            <a:lvl1pPr marL="180000" indent="-324000">
              <a:lnSpc>
                <a:spcPct val="150000"/>
              </a:lnSpc>
              <a:buClr>
                <a:schemeClr val="accent1"/>
              </a:buClr>
              <a:buSzPct val="120000"/>
              <a:buFont typeface="Wingdings" panose="05000000000000000000" pitchFamily="2" charset="2"/>
              <a:buChar char="n"/>
              <a:defRPr/>
            </a:lvl1pPr>
            <a:lvl2pPr marL="384048" indent="-182880">
              <a:lnSpc>
                <a:spcPct val="150000"/>
              </a:lnSpc>
              <a:buFont typeface="Calibri" panose="020F0502020204030204" pitchFamily="34" charset="0"/>
              <a:buChar char="▪"/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3462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3" name="矩形 12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998F9-5FDD-439C-A136-6257BB33BCB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63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34027"/>
            <a:ext cx="7543800" cy="946701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52736"/>
            <a:ext cx="3703320" cy="481635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052736"/>
            <a:ext cx="3703320" cy="4816359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DDD5D-8CCB-431E-B0F5-E0033B9CA46B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8324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1080120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2B1D2-5679-4DC1-B488-8306FBAEC73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3183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04200-F89E-4675-850F-C5198FE70D36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4479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FB5EA-1926-4E33-A6EA-5C72D265C65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grpSp>
        <p:nvGrpSpPr>
          <p:cNvPr id="10" name="群組 9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1" name="矩形 10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130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E22795-A563-4F49-B087-487D07B59B6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417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9361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039714"/>
            <a:ext cx="7543801" cy="48293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980728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6" name="矩形 15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084" y="-40200"/>
            <a:ext cx="1774090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0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73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  <p:sldLayoutId id="2147484272" r:id="rId12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A42BBB-4A0B-4DE4-90C8-97743FD1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124744"/>
            <a:ext cx="7992888" cy="86409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zh-TW" sz="4400" b="1" dirty="0"/>
              <a:t>FY112 </a:t>
            </a:r>
            <a:r>
              <a:rPr lang="zh-TW" altLang="en-US" sz="4400" b="1" dirty="0"/>
              <a:t>醫材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雛型品試製計畫</a:t>
            </a:r>
            <a:endParaRPr lang="zh-TW" altLang="en-US" sz="4400" b="1" dirty="0">
              <a:solidFill>
                <a:srgbClr val="000000">
                  <a:lumMod val="85000"/>
                  <a:lumOff val="15000"/>
                </a:srgbClr>
              </a:solidFill>
              <a:latin typeface="+mj-ea"/>
            </a:endParaRP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1F6F0AD-AF54-45A4-A095-27F39198879C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627784" y="5301208"/>
            <a:ext cx="4032447" cy="915045"/>
          </a:xfrm>
        </p:spPr>
        <p:txBody>
          <a:bodyPr>
            <a:normAutofit fontScale="92500" lnSpcReduction="20000"/>
          </a:bodyPr>
          <a:lstStyle/>
          <a:p>
            <a:pPr marL="0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kern="100" dirty="0">
                <a:latin typeface="+mj-ea"/>
                <a:ea typeface="+mj-ea"/>
                <a:cs typeface="Times New Roman"/>
              </a:rPr>
              <a:t>報告人：</a:t>
            </a:r>
            <a:endParaRPr lang="en-US" altLang="zh-TW" kern="100" dirty="0">
              <a:latin typeface="+mj-ea"/>
              <a:ea typeface="+mj-ea"/>
              <a:cs typeface="Times New Roman"/>
            </a:endParaRPr>
          </a:p>
          <a:p>
            <a:pPr marL="0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kern="100" dirty="0">
                <a:latin typeface="+mj-ea"/>
                <a:ea typeface="+mj-ea"/>
                <a:cs typeface="Times New Roman"/>
              </a:rPr>
              <a:t>日期：</a:t>
            </a:r>
            <a:endParaRPr lang="en-US" altLang="zh-TW" kern="100" dirty="0">
              <a:latin typeface="+mj-ea"/>
              <a:ea typeface="+mj-ea"/>
              <a:cs typeface="Times New Roman"/>
            </a:endParaRP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B5A42BBB-4A0B-4DE4-90C8-97743FD16DAB}"/>
              </a:ext>
            </a:extLst>
          </p:cNvPr>
          <p:cNvSpPr txBox="1">
            <a:spLocks/>
          </p:cNvSpPr>
          <p:nvPr/>
        </p:nvSpPr>
        <p:spPr>
          <a:xfrm>
            <a:off x="408664" y="2751779"/>
            <a:ext cx="7992888" cy="8640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kumimoji="0" lang="zh-TW" altLang="en-US" sz="4000" b="1" dirty="0">
                <a:solidFill>
                  <a:schemeClr val="bg1">
                    <a:lumMod val="50000"/>
                  </a:schemeClr>
                </a:solidFill>
              </a:rPr>
              <a:t>計畫名稱：</a:t>
            </a:r>
            <a:endParaRPr kumimoji="0" lang="zh-TW" altLang="en-US" sz="4000" b="1" dirty="0">
              <a:solidFill>
                <a:schemeClr val="bg1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8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1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910" y="5650"/>
            <a:ext cx="1774090" cy="106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7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31859" y="1124744"/>
            <a:ext cx="8042672" cy="4824536"/>
          </a:xfrm>
        </p:spPr>
        <p:txBody>
          <a:bodyPr rtlCol="0">
            <a:noAutofit/>
          </a:bodyPr>
          <a:lstStyle/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案源名稱：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案源分類：</a:t>
            </a:r>
            <a:r>
              <a:rPr lang="zh-TW" altLang="en-US" sz="1800" b="1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□</a:t>
            </a:r>
            <a:r>
              <a:rPr lang="zh-TW" altLang="en-US" sz="1800" b="1" dirty="0">
                <a:solidFill>
                  <a:schemeClr val="tx1"/>
                </a:solidFill>
                <a:latin typeface="+mn-ea"/>
              </a:rPr>
              <a:t>精準健康  </a:t>
            </a:r>
            <a:r>
              <a:rPr lang="zh-TW" altLang="en-US" sz="1800" b="1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□</a:t>
            </a:r>
            <a:r>
              <a:rPr lang="en-US" altLang="zh-TW" sz="1800" b="1" dirty="0">
                <a:solidFill>
                  <a:schemeClr val="tx1"/>
                </a:solidFill>
                <a:latin typeface="+mn-ea"/>
              </a:rPr>
              <a:t>BIO-ICT</a:t>
            </a:r>
            <a:r>
              <a:rPr lang="zh-TW" altLang="en-US" sz="18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zh-TW" altLang="en-US" sz="1800" b="1" dirty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□</a:t>
            </a:r>
            <a:r>
              <a:rPr lang="zh-TW" altLang="en-US" sz="1800" b="1" dirty="0">
                <a:solidFill>
                  <a:schemeClr val="tx1"/>
                </a:solidFill>
                <a:latin typeface="+mn-ea"/>
              </a:rPr>
              <a:t>智慧醫材</a:t>
            </a:r>
            <a:endParaRPr lang="en-US" altLang="zh-TW" sz="18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提案人</a:t>
            </a:r>
            <a:r>
              <a:rPr lang="en-US" altLang="zh-TW" sz="1800" b="1" dirty="0">
                <a:solidFill>
                  <a:schemeClr val="tx1"/>
                </a:solidFill>
              </a:rPr>
              <a:t>/</a:t>
            </a:r>
            <a:r>
              <a:rPr lang="zh-TW" altLang="en-US" sz="1800" b="1" dirty="0">
                <a:solidFill>
                  <a:schemeClr val="tx1"/>
                </a:solidFill>
              </a:rPr>
              <a:t>提案單位</a:t>
            </a:r>
            <a:r>
              <a:rPr lang="en-US" altLang="zh-TW" sz="1800" b="1" dirty="0">
                <a:solidFill>
                  <a:schemeClr val="tx1"/>
                </a:solidFill>
              </a:rPr>
              <a:t>(</a:t>
            </a:r>
            <a:r>
              <a:rPr lang="zh-TW" altLang="en-US" sz="1800" b="1" dirty="0">
                <a:solidFill>
                  <a:schemeClr val="tx1"/>
                </a:solidFill>
              </a:rPr>
              <a:t>學研醫</a:t>
            </a:r>
            <a:r>
              <a:rPr lang="en-US" altLang="zh-TW" sz="1800" b="1" dirty="0">
                <a:solidFill>
                  <a:schemeClr val="tx1"/>
                </a:solidFill>
              </a:rPr>
              <a:t>/</a:t>
            </a:r>
            <a:r>
              <a:rPr lang="zh-TW" altLang="en-US" sz="1800" b="1" dirty="0">
                <a:solidFill>
                  <a:schemeClr val="tx1"/>
                </a:solidFill>
              </a:rPr>
              <a:t>公司</a:t>
            </a:r>
            <a:r>
              <a:rPr lang="en-US" altLang="zh-TW" sz="1800" b="1" dirty="0">
                <a:solidFill>
                  <a:schemeClr val="tx1"/>
                </a:solidFill>
              </a:rPr>
              <a:t>)</a:t>
            </a:r>
            <a:r>
              <a:rPr lang="zh-TW" altLang="en-US" sz="1800" b="1" dirty="0">
                <a:solidFill>
                  <a:schemeClr val="tx1"/>
                </a:solidFill>
              </a:rPr>
              <a:t>：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  <a:latin typeface="+mn-ea"/>
              </a:rPr>
              <a:t>接案單位</a:t>
            </a:r>
            <a:r>
              <a:rPr lang="en-US" altLang="zh-TW" sz="1800" b="1" dirty="0">
                <a:solidFill>
                  <a:schemeClr val="tx1"/>
                </a:solidFill>
                <a:latin typeface="+mn-ea"/>
              </a:rPr>
              <a:t>/PM</a:t>
            </a:r>
            <a:r>
              <a:rPr lang="zh-TW" altLang="en-US" sz="1800" b="1" dirty="0">
                <a:solidFill>
                  <a:schemeClr val="tx1"/>
                </a:solidFill>
                <a:latin typeface="+mn-ea"/>
              </a:rPr>
              <a:t>：</a:t>
            </a:r>
            <a:endParaRPr lang="en-US" altLang="zh-TW" sz="18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臨床預期用途與適應症：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en-US" altLang="zh-TW" sz="1800" b="1" dirty="0">
                <a:solidFill>
                  <a:schemeClr val="tx1"/>
                </a:solidFill>
              </a:rPr>
              <a:t>Clinical Unmet Need</a:t>
            </a:r>
            <a:r>
              <a:rPr lang="zh-TW" altLang="en-US" sz="1800" b="1" dirty="0">
                <a:solidFill>
                  <a:schemeClr val="tx1"/>
                </a:solidFill>
              </a:rPr>
              <a:t>：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法規分類：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 lvl="1">
              <a:spcAft>
                <a:spcPts val="0"/>
              </a:spcAft>
              <a:buClr>
                <a:srgbClr val="F79646"/>
              </a:buClr>
              <a:defRPr/>
            </a:pPr>
            <a:r>
              <a:rPr lang="en-US" altLang="zh-TW" sz="1350" dirty="0">
                <a:solidFill>
                  <a:prstClr val="black"/>
                </a:solidFill>
              </a:rPr>
              <a:t>FDA</a:t>
            </a:r>
            <a:r>
              <a:rPr lang="zh-TW" altLang="en-US" sz="1350" dirty="0">
                <a:solidFill>
                  <a:prstClr val="black"/>
                </a:solidFill>
              </a:rPr>
              <a:t>： </a:t>
            </a:r>
            <a:r>
              <a:rPr lang="en-US" altLang="zh-TW" sz="1350" dirty="0">
                <a:solidFill>
                  <a:prstClr val="black"/>
                </a:solidFill>
              </a:rPr>
              <a:t>				</a:t>
            </a:r>
            <a:r>
              <a:rPr lang="en-US" altLang="zh-TW" sz="1000" baseline="40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zh-TW" altLang="en-US" sz="7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1350" dirty="0">
                <a:solidFill>
                  <a:prstClr val="black"/>
                </a:solidFill>
              </a:rPr>
              <a:t>CE</a:t>
            </a:r>
            <a:r>
              <a:rPr lang="zh-TW" altLang="en-US" sz="1350" dirty="0">
                <a:solidFill>
                  <a:prstClr val="black"/>
                </a:solidFill>
              </a:rPr>
              <a:t>：</a:t>
            </a:r>
            <a:endParaRPr lang="en-US" altLang="zh-TW" sz="1350" dirty="0">
              <a:solidFill>
                <a:prstClr val="black"/>
              </a:solidFill>
            </a:endParaRPr>
          </a:p>
          <a:p>
            <a:pPr lvl="1">
              <a:spcAft>
                <a:spcPts val="0"/>
              </a:spcAft>
              <a:buClr>
                <a:srgbClr val="F79646"/>
              </a:buClr>
              <a:defRPr/>
            </a:pPr>
            <a:r>
              <a:rPr lang="en-US" altLang="zh-TW" sz="1350" dirty="0">
                <a:solidFill>
                  <a:prstClr val="black"/>
                </a:solidFill>
              </a:rPr>
              <a:t>TFDA</a:t>
            </a:r>
            <a:r>
              <a:rPr lang="zh-TW" altLang="en-US" sz="1350" dirty="0">
                <a:solidFill>
                  <a:prstClr val="black"/>
                </a:solidFill>
              </a:rPr>
              <a:t>：</a:t>
            </a:r>
            <a:r>
              <a:rPr lang="en-US" altLang="zh-TW" sz="1350" dirty="0">
                <a:solidFill>
                  <a:prstClr val="black"/>
                </a:solidFill>
              </a:rPr>
              <a:t> 				</a:t>
            </a:r>
            <a:r>
              <a:rPr lang="en-US" altLang="zh-TW" sz="1000" baseline="40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zh-TW" altLang="en-US" sz="8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1350" dirty="0">
                <a:solidFill>
                  <a:prstClr val="black"/>
                </a:solidFill>
              </a:rPr>
              <a:t>NMPA</a:t>
            </a:r>
            <a:r>
              <a:rPr lang="zh-TW" altLang="en-US" sz="1350" dirty="0">
                <a:solidFill>
                  <a:prstClr val="black"/>
                </a:solidFill>
              </a:rPr>
              <a:t>：</a:t>
            </a:r>
            <a:r>
              <a:rPr lang="zh-TW" altLang="en-US" sz="1050" dirty="0">
                <a:solidFill>
                  <a:prstClr val="black"/>
                </a:solidFill>
              </a:rPr>
              <a:t> </a:t>
            </a:r>
            <a:endParaRPr lang="en-US" altLang="zh-TW" sz="1050" dirty="0">
              <a:solidFill>
                <a:prstClr val="black"/>
              </a:solidFill>
            </a:endParaRPr>
          </a:p>
          <a:p>
            <a:pPr lvl="1">
              <a:spcAft>
                <a:spcPts val="0"/>
              </a:spcAft>
              <a:buClr>
                <a:srgbClr val="F79646"/>
              </a:buClr>
              <a:defRPr/>
            </a:pPr>
            <a:r>
              <a:rPr lang="zh-TW" altLang="en-US" sz="1350" dirty="0">
                <a:solidFill>
                  <a:prstClr val="black"/>
                </a:solidFill>
              </a:rPr>
              <a:t>有</a:t>
            </a:r>
            <a:r>
              <a:rPr lang="en-US" altLang="zh-TW" sz="1350" dirty="0">
                <a:solidFill>
                  <a:prstClr val="black"/>
                </a:solidFill>
              </a:rPr>
              <a:t>predicate FDA 510K</a:t>
            </a:r>
            <a:r>
              <a:rPr lang="zh-TW" altLang="en-US" sz="1350" dirty="0">
                <a:solidFill>
                  <a:prstClr val="black"/>
                </a:solidFill>
              </a:rPr>
              <a:t>之主要產品</a:t>
            </a:r>
            <a:r>
              <a:rPr lang="en-US" altLang="zh-TW" sz="1350" dirty="0">
                <a:solidFill>
                  <a:prstClr val="black"/>
                </a:solidFill>
              </a:rPr>
              <a:t>(</a:t>
            </a:r>
            <a:r>
              <a:rPr lang="zh-TW" altLang="en-US" sz="1350" dirty="0">
                <a:solidFill>
                  <a:prstClr val="black"/>
                </a:solidFill>
              </a:rPr>
              <a:t>若有，</a:t>
            </a:r>
            <a:r>
              <a:rPr lang="en-US" altLang="zh-TW" sz="1350" dirty="0">
                <a:solidFill>
                  <a:prstClr val="black"/>
                </a:solidFill>
              </a:rPr>
              <a:t>K number/</a:t>
            </a:r>
            <a:r>
              <a:rPr lang="zh-TW" altLang="en-US" sz="1350" dirty="0">
                <a:solidFill>
                  <a:prstClr val="black"/>
                </a:solidFill>
              </a:rPr>
              <a:t>獲證時間</a:t>
            </a:r>
            <a:r>
              <a:rPr lang="en-US" altLang="zh-TW" sz="1350" dirty="0">
                <a:solidFill>
                  <a:prstClr val="black"/>
                </a:solidFill>
              </a:rPr>
              <a:t>/</a:t>
            </a:r>
            <a:r>
              <a:rPr lang="zh-TW" altLang="en-US" sz="1350" dirty="0">
                <a:solidFill>
                  <a:prstClr val="black"/>
                </a:solidFill>
              </a:rPr>
              <a:t>產品名</a:t>
            </a:r>
            <a:r>
              <a:rPr lang="en-US" altLang="zh-TW" sz="1350" dirty="0">
                <a:solidFill>
                  <a:prstClr val="black"/>
                </a:solidFill>
              </a:rPr>
              <a:t>/</a:t>
            </a:r>
            <a:r>
              <a:rPr lang="zh-TW" altLang="en-US" sz="1350" dirty="0">
                <a:solidFill>
                  <a:prstClr val="black"/>
                </a:solidFill>
              </a:rPr>
              <a:t>公司</a:t>
            </a:r>
            <a:r>
              <a:rPr lang="en-US" altLang="zh-TW" sz="1350" dirty="0">
                <a:solidFill>
                  <a:prstClr val="black"/>
                </a:solidFill>
              </a:rPr>
              <a:t>)</a:t>
            </a:r>
            <a:endParaRPr lang="en-US" altLang="zh-TW" sz="1800" dirty="0"/>
          </a:p>
          <a:p>
            <a:pPr marL="0" indent="0">
              <a:spcAft>
                <a:spcPts val="0"/>
              </a:spcAft>
              <a:buNone/>
              <a:defRPr/>
            </a:pPr>
            <a:endParaRPr lang="en-US" altLang="zh-TW" sz="1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0F6C78-0A61-42B6-8255-BBAF9DC00333}" type="slidenum">
              <a:rPr lang="zh-TW" altLang="en-US"/>
              <a:pPr>
                <a:defRPr/>
              </a:pPr>
              <a:t>2</a:t>
            </a:fld>
            <a:endParaRPr lang="zh-TW" altLang="en-US" dirty="0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755576" y="-99392"/>
            <a:ext cx="7543800" cy="9746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zh-TW" altLang="en-US" b="1" dirty="0"/>
              <a:t>案源簡介</a:t>
            </a:r>
            <a:endParaRPr kumimoji="0" lang="zh-TW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09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E565D7-5B8C-4A3A-BBA5-97AF6E79DEC9}" type="slidenum">
              <a:rPr lang="zh-TW" altLang="en-US"/>
              <a:pPr>
                <a:defRPr/>
              </a:pPr>
              <a:t>3</a:t>
            </a:fld>
            <a:endParaRPr lang="zh-TW" altLang="en-US"/>
          </a:p>
        </p:txBody>
      </p:sp>
      <p:sp>
        <p:nvSpPr>
          <p:cNvPr id="16" name="標題 1"/>
          <p:cNvSpPr txBox="1">
            <a:spLocks/>
          </p:cNvSpPr>
          <p:nvPr/>
        </p:nvSpPr>
        <p:spPr>
          <a:xfrm>
            <a:off x="755576" y="-99392"/>
            <a:ext cx="7543800" cy="9746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zh-TW" altLang="en-US" b="1" dirty="0"/>
              <a:t>市場分析</a:t>
            </a:r>
            <a:endParaRPr kumimoji="0" lang="zh-TW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tx1"/>
                </a:solidFill>
              </a:rPr>
              <a:t>市場現況</a:t>
            </a:r>
            <a:endParaRPr lang="en-US" altLang="zh-TW" b="1" dirty="0">
              <a:solidFill>
                <a:schemeClr val="tx1"/>
              </a:solidFill>
            </a:endParaRPr>
          </a:p>
          <a:p>
            <a:r>
              <a:rPr lang="zh-TW" altLang="en-US" b="1" dirty="0">
                <a:solidFill>
                  <a:schemeClr val="tx1"/>
                </a:solidFill>
              </a:rPr>
              <a:t>市場需求</a:t>
            </a:r>
            <a:endParaRPr lang="en-US" altLang="zh-TW" b="1" dirty="0">
              <a:solidFill>
                <a:schemeClr val="tx1"/>
              </a:solidFill>
            </a:endParaRPr>
          </a:p>
          <a:p>
            <a:r>
              <a:rPr lang="zh-TW" altLang="en-US" b="1" dirty="0">
                <a:solidFill>
                  <a:schemeClr val="tx1"/>
                </a:solidFill>
              </a:rPr>
              <a:t>市場規模</a:t>
            </a:r>
            <a:endParaRPr lang="zh-TW" alt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0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3C607A-608E-4B4E-B300-F39F171197CC}" type="slidenum">
              <a:rPr lang="zh-TW" altLang="en-US"/>
              <a:pPr>
                <a:defRPr/>
              </a:pPr>
              <a:t>4</a:t>
            </a:fld>
            <a:endParaRPr lang="zh-TW" altLang="en-US"/>
          </a:p>
        </p:txBody>
      </p:sp>
      <p:sp>
        <p:nvSpPr>
          <p:cNvPr id="11" name="標題 1"/>
          <p:cNvSpPr txBox="1">
            <a:spLocks/>
          </p:cNvSpPr>
          <p:nvPr/>
        </p:nvSpPr>
        <p:spPr>
          <a:xfrm>
            <a:off x="755576" y="-99392"/>
            <a:ext cx="7543800" cy="9746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zh-TW" altLang="en-US" b="1" dirty="0"/>
              <a:t>競品分析</a:t>
            </a:r>
            <a:endParaRPr kumimoji="0" lang="zh-TW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內容版面配置區 4"/>
          <p:cNvSpPr>
            <a:spLocks noGrp="1"/>
          </p:cNvSpPr>
          <p:nvPr>
            <p:ph idx="1"/>
          </p:nvPr>
        </p:nvSpPr>
        <p:spPr>
          <a:xfrm>
            <a:off x="822959" y="1052736"/>
            <a:ext cx="7543801" cy="4816358"/>
          </a:xfrm>
        </p:spPr>
        <p:txBody>
          <a:bodyPr/>
          <a:lstStyle/>
          <a:p>
            <a:r>
              <a:rPr lang="zh-TW" altLang="en-US" b="1" dirty="0">
                <a:solidFill>
                  <a:schemeClr val="tx1"/>
                </a:solidFill>
              </a:rPr>
              <a:t>競品規格比較與說明</a:t>
            </a:r>
            <a:endParaRPr lang="en-US" altLang="zh-TW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59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196752"/>
            <a:ext cx="7992888" cy="463153"/>
          </a:xfrm>
        </p:spPr>
        <p:txBody>
          <a:bodyPr rtlCol="0"/>
          <a:lstStyle/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zh-TW" altLang="en-US" b="1" dirty="0">
                <a:solidFill>
                  <a:schemeClr val="tx1"/>
                </a:solidFill>
              </a:rPr>
              <a:t>已掌握之核心技術與專利說明</a:t>
            </a:r>
            <a:endParaRPr lang="en-US" altLang="zh-TW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endParaRPr lang="en-US" altLang="zh-TW" sz="1650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endParaRPr lang="en-US" altLang="zh-TW" sz="1650" dirty="0">
              <a:solidFill>
                <a:srgbClr val="0000FF"/>
              </a:solidFill>
            </a:endParaRPr>
          </a:p>
          <a:p>
            <a:pPr marL="0" indent="0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altLang="zh-TW" sz="1650" dirty="0">
              <a:solidFill>
                <a:srgbClr val="0000FF"/>
              </a:solidFill>
            </a:endParaRPr>
          </a:p>
          <a:p>
            <a:pPr>
              <a:spcAft>
                <a:spcPts val="0"/>
              </a:spcAft>
              <a:defRPr/>
            </a:pPr>
            <a:endParaRPr lang="en-US" altLang="zh-TW" sz="1650" dirty="0">
              <a:solidFill>
                <a:srgbClr val="0000FF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3C607A-608E-4B4E-B300-F39F171197CC}" type="slidenum">
              <a:rPr lang="zh-TW" altLang="en-US"/>
              <a:pPr>
                <a:defRPr/>
              </a:pPr>
              <a:t>5</a:t>
            </a:fld>
            <a:endParaRPr lang="zh-TW" altLang="en-US"/>
          </a:p>
        </p:txBody>
      </p:sp>
      <p:sp>
        <p:nvSpPr>
          <p:cNvPr id="11" name="標題 1"/>
          <p:cNvSpPr txBox="1">
            <a:spLocks/>
          </p:cNvSpPr>
          <p:nvPr/>
        </p:nvSpPr>
        <p:spPr>
          <a:xfrm>
            <a:off x="755576" y="-99392"/>
            <a:ext cx="7543800" cy="9746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zh-TW" altLang="en-US" b="1" dirty="0"/>
              <a:t>專利現況</a:t>
            </a:r>
            <a:endParaRPr kumimoji="0" lang="zh-TW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1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3C607A-608E-4B4E-B300-F39F171197CC}" type="slidenum">
              <a:rPr lang="zh-TW" altLang="en-US"/>
              <a:pPr>
                <a:defRPr/>
              </a:pPr>
              <a:t>6</a:t>
            </a:fld>
            <a:endParaRPr lang="zh-TW" altLang="en-US"/>
          </a:p>
        </p:txBody>
      </p:sp>
      <p:sp>
        <p:nvSpPr>
          <p:cNvPr id="11" name="標題 1"/>
          <p:cNvSpPr txBox="1">
            <a:spLocks/>
          </p:cNvSpPr>
          <p:nvPr/>
        </p:nvSpPr>
        <p:spPr>
          <a:xfrm>
            <a:off x="755576" y="-99392"/>
            <a:ext cx="7543800" cy="9746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zh-TW" altLang="en-US" b="1" dirty="0"/>
              <a:t>預計試製說明</a:t>
            </a:r>
            <a:endParaRPr kumimoji="0" lang="zh-TW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827584" y="1052736"/>
            <a:ext cx="7704856" cy="4464496"/>
          </a:xfrm>
        </p:spPr>
        <p:txBody>
          <a:bodyPr rtlCol="0"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試製項目與規格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zh-TW" sz="1800" b="1" dirty="0">
                <a:solidFill>
                  <a:schemeClr val="tx1"/>
                </a:solidFill>
              </a:rPr>
              <a:t>計畫執行時程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zh-TW" sz="1800" b="1" dirty="0">
                <a:solidFill>
                  <a:schemeClr val="tx1"/>
                </a:solidFill>
              </a:rPr>
              <a:t>計畫經費</a:t>
            </a:r>
            <a:r>
              <a:rPr lang="zh-TW" altLang="en-US" sz="1800" b="1" dirty="0">
                <a:solidFill>
                  <a:schemeClr val="tx1"/>
                </a:solidFill>
              </a:rPr>
              <a:t>規劃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計畫預計產出物</a:t>
            </a:r>
          </a:p>
          <a:p>
            <a:pPr lvl="1">
              <a:spcAft>
                <a:spcPts val="0"/>
              </a:spcAft>
              <a:defRPr/>
            </a:pPr>
            <a:r>
              <a:rPr lang="zh-TW" altLang="en-US" sz="1600" dirty="0">
                <a:solidFill>
                  <a:schemeClr val="tx1"/>
                </a:solidFill>
              </a:rPr>
              <a:t>雛型品件數</a:t>
            </a:r>
          </a:p>
          <a:p>
            <a:pPr lvl="1">
              <a:spcAft>
                <a:spcPts val="0"/>
              </a:spcAft>
              <a:defRPr/>
            </a:pPr>
            <a:r>
              <a:rPr lang="zh-TW" altLang="en-US" sz="1600" dirty="0">
                <a:solidFill>
                  <a:schemeClr val="tx1"/>
                </a:solidFill>
              </a:rPr>
              <a:t>結案報告</a:t>
            </a:r>
            <a:r>
              <a:rPr lang="en-US" altLang="zh-TW" sz="1600" dirty="0">
                <a:solidFill>
                  <a:schemeClr val="tx1"/>
                </a:solidFill>
              </a:rPr>
              <a:t>1</a:t>
            </a:r>
            <a:r>
              <a:rPr lang="zh-TW" altLang="en-US" sz="1600" dirty="0">
                <a:solidFill>
                  <a:schemeClr val="tx1"/>
                </a:solidFill>
              </a:rPr>
              <a:t>份</a:t>
            </a:r>
            <a:r>
              <a:rPr lang="en-US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需含</a:t>
            </a:r>
            <a:r>
              <a:rPr lang="zh-TW" altLang="en-US" sz="1600" dirty="0">
                <a:solidFill>
                  <a:schemeClr val="tx1"/>
                </a:solidFill>
              </a:rPr>
              <a:t>市場報告</a:t>
            </a:r>
            <a:r>
              <a:rPr lang="en-US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法規途徑評估報告</a:t>
            </a:r>
            <a:r>
              <a:rPr lang="en-US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6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800" b="1" dirty="0">
                <a:solidFill>
                  <a:schemeClr val="tx1"/>
                </a:solidFill>
              </a:rPr>
              <a:t>完成雛型品之後續規劃</a:t>
            </a:r>
            <a:endParaRPr lang="en-US" altLang="zh-TW" sz="1800" b="1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endParaRPr lang="en-US" altLang="zh-TW" dirty="0">
              <a:solidFill>
                <a:srgbClr val="0000FF"/>
              </a:solidFill>
            </a:endParaRPr>
          </a:p>
          <a:p>
            <a:pPr marL="0" indent="0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altLang="zh-TW" sz="1650" dirty="0">
              <a:solidFill>
                <a:srgbClr val="0000FF"/>
              </a:solidFill>
            </a:endParaRPr>
          </a:p>
          <a:p>
            <a:pPr>
              <a:spcAft>
                <a:spcPts val="0"/>
              </a:spcAft>
              <a:defRPr/>
            </a:pPr>
            <a:endParaRPr lang="en-US" altLang="zh-TW" sz="16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923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TW" altLang="en-US" b="1" dirty="0"/>
              <a:t>團隊自評 </a:t>
            </a:r>
            <a:r>
              <a:rPr kumimoji="1" lang="en-US" altLang="zh-TW" b="1" dirty="0"/>
              <a:t>- </a:t>
            </a:r>
            <a:r>
              <a:rPr kumimoji="1" lang="zh-TW" altLang="en-US" sz="3200" b="1" dirty="0"/>
              <a:t>後續商品化規劃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zh-TW" altLang="en-US" b="1" dirty="0">
                <a:solidFill>
                  <a:schemeClr val="tx1"/>
                </a:solidFill>
              </a:rPr>
              <a:t>申請補助計畫</a:t>
            </a:r>
            <a:r>
              <a:rPr lang="en-US" altLang="zh-TW" b="1" dirty="0">
                <a:solidFill>
                  <a:schemeClr val="tx1"/>
                </a:solidFill>
              </a:rPr>
              <a:t>(</a:t>
            </a:r>
            <a:r>
              <a:rPr lang="zh-TW" altLang="en-US" b="1" dirty="0">
                <a:solidFill>
                  <a:schemeClr val="tx1"/>
                </a:solidFill>
              </a:rPr>
              <a:t>育苗計畫、萌芽計畫、科研創業計畫</a:t>
            </a:r>
            <a:r>
              <a:rPr lang="en-US" altLang="zh-TW" b="1" dirty="0">
                <a:solidFill>
                  <a:schemeClr val="tx1"/>
                </a:solidFill>
              </a:rPr>
              <a:t>…)</a:t>
            </a: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zh-TW" altLang="en-US" b="1" dirty="0">
                <a:solidFill>
                  <a:schemeClr val="tx1"/>
                </a:solidFill>
              </a:rPr>
              <a:t>技術轉移</a:t>
            </a:r>
            <a:endParaRPr lang="en-US" altLang="zh-TW" b="1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zh-TW" altLang="en-US" b="1" dirty="0">
                <a:solidFill>
                  <a:schemeClr val="tx1"/>
                </a:solidFill>
              </a:rPr>
              <a:t>成立新創公司</a:t>
            </a:r>
            <a:endParaRPr lang="en-US" altLang="zh-TW" b="1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zh-TW" altLang="en-US" b="1" dirty="0">
                <a:solidFill>
                  <a:schemeClr val="tx1"/>
                </a:solidFill>
              </a:rPr>
              <a:t>其他：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47704376-3EFC-4B4D-B068-8092EA35F3FD}"/>
              </a:ext>
            </a:extLst>
          </p:cNvPr>
          <p:cNvCxnSpPr/>
          <p:nvPr/>
        </p:nvCxnSpPr>
        <p:spPr>
          <a:xfrm>
            <a:off x="1979712" y="3429000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06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 txBox="1">
            <a:spLocks/>
          </p:cNvSpPr>
          <p:nvPr/>
        </p:nvSpPr>
        <p:spPr bwMode="auto">
          <a:xfrm>
            <a:off x="357188" y="2959894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b="1" dirty="0"/>
              <a:t>附件</a:t>
            </a:r>
          </a:p>
        </p:txBody>
      </p:sp>
    </p:spTree>
    <p:extLst>
      <p:ext uri="{BB962C8B-B14F-4D97-AF65-F5344CB8AC3E}">
        <p14:creationId xmlns:p14="http://schemas.microsoft.com/office/powerpoint/2010/main" val="1107873338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自訂 2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10535</TotalTime>
  <Words>207</Words>
  <Application>Microsoft Office PowerPoint</Application>
  <PresentationFormat>如螢幕大小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細明體</vt:lpstr>
      <vt:lpstr>微軟正黑體</vt:lpstr>
      <vt:lpstr>新細明體</vt:lpstr>
      <vt:lpstr>Arial</vt:lpstr>
      <vt:lpstr>Calibri</vt:lpstr>
      <vt:lpstr>Times New Roman</vt:lpstr>
      <vt:lpstr>Wingdings</vt:lpstr>
      <vt:lpstr>回顧</vt:lpstr>
      <vt:lpstr>FY112 醫材雛型品試製計畫</vt:lpstr>
      <vt:lpstr>PowerPoint 簡報</vt:lpstr>
      <vt:lpstr>PowerPoint 簡報</vt:lpstr>
      <vt:lpstr>PowerPoint 簡報</vt:lpstr>
      <vt:lpstr>PowerPoint 簡報</vt:lpstr>
      <vt:lpstr>PowerPoint 簡報</vt:lpstr>
      <vt:lpstr>團隊自評 - 後續商品化規劃</vt:lpstr>
      <vt:lpstr>PowerPoint 簡報</vt:lpstr>
    </vt:vector>
  </TitlesOfParts>
  <Company>SkyUN.Org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03.初審簡報檔</dc:title>
  <dc:creator>DCB19</dc:creator>
  <cp:keywords>初審;PI簡報</cp:keywords>
  <cp:lastModifiedBy>邱凱苓</cp:lastModifiedBy>
  <cp:revision>560</cp:revision>
  <cp:lastPrinted>2018-12-27T07:18:54Z</cp:lastPrinted>
  <dcterms:created xsi:type="dcterms:W3CDTF">2011-07-11T06:15:46Z</dcterms:created>
  <dcterms:modified xsi:type="dcterms:W3CDTF">2023-09-14T06:02:08Z</dcterms:modified>
</cp:coreProperties>
</file>